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bg-BG" smtClean="0"/>
              <a:t>Щракнете за редакция стил подзагл. обр.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 на цита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или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3117801" y="1168729"/>
            <a:ext cx="5566461" cy="1170297"/>
          </a:xfrm>
        </p:spPr>
        <p:txBody>
          <a:bodyPr>
            <a:normAutofit fontScale="90000"/>
          </a:bodyPr>
          <a:lstStyle/>
          <a:p>
            <a:r>
              <a:rPr lang="bg-BG" sz="8000" cap="none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Швейцария</a:t>
            </a:r>
            <a:endParaRPr lang="bg-BG" sz="8000" dirty="0"/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388" y="3799338"/>
            <a:ext cx="2116827" cy="21168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32205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929871" y="641445"/>
            <a:ext cx="8534400" cy="1439207"/>
          </a:xfrm>
        </p:spPr>
        <p:txBody>
          <a:bodyPr>
            <a:normAutofit/>
          </a:bodyPr>
          <a:lstStyle/>
          <a:p>
            <a:r>
              <a:rPr lang="bg-BG" b="1" dirty="0"/>
              <a:t>Държавно устройство</a:t>
            </a:r>
            <a:r>
              <a:rPr lang="bg-BG" dirty="0"/>
              <a:t/>
            </a:r>
            <a:br>
              <a:rPr lang="bg-BG" dirty="0"/>
            </a:br>
            <a:endParaRPr lang="bg-BG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929871" y="1774210"/>
            <a:ext cx="10561544" cy="22655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g-BG" dirty="0">
                <a:solidFill>
                  <a:schemeClr val="tx1"/>
                </a:solidFill>
              </a:rPr>
              <a:t>Швейцария е федерална парламентарна република състояща се от 26 </a:t>
            </a:r>
            <a:r>
              <a:rPr lang="bg-BG" dirty="0" smtClean="0">
                <a:solidFill>
                  <a:schemeClr val="tx1"/>
                </a:solidFill>
              </a:rPr>
              <a:t>кантона, </a:t>
            </a:r>
            <a:r>
              <a:rPr lang="bg-BG" dirty="0">
                <a:solidFill>
                  <a:schemeClr val="tx1"/>
                </a:solidFill>
              </a:rPr>
              <a:t>като всеки </a:t>
            </a:r>
            <a:r>
              <a:rPr lang="bg-BG" dirty="0" smtClean="0">
                <a:solidFill>
                  <a:schemeClr val="tx1"/>
                </a:solidFill>
              </a:rPr>
              <a:t>има </a:t>
            </a:r>
            <a:r>
              <a:rPr lang="bg-BG" dirty="0">
                <a:solidFill>
                  <a:schemeClr val="tx1"/>
                </a:solidFill>
              </a:rPr>
              <a:t>свое правителство, парламент и конституция. </a:t>
            </a:r>
            <a:endParaRPr lang="bg-BG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bg-BG" dirty="0" smtClean="0">
                <a:solidFill>
                  <a:schemeClr val="tx1"/>
                </a:solidFill>
              </a:rPr>
              <a:t>Швейцария </a:t>
            </a:r>
            <a:r>
              <a:rPr lang="bg-BG" dirty="0">
                <a:solidFill>
                  <a:schemeClr val="tx1"/>
                </a:solidFill>
              </a:rPr>
              <a:t>се слави още с полупряката си демокрация на управление. Поне няколко избора се провеждат в рамките на една година, под формата на допитване за приемане или отхвърляне на особено важни за страната позиции в национален или международен план.</a:t>
            </a:r>
          </a:p>
          <a:p>
            <a:endParaRPr lang="bg-BG" dirty="0"/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613" y="4039739"/>
            <a:ext cx="4337030" cy="24697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78817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161884" y="311118"/>
            <a:ext cx="8534400" cy="1507067"/>
          </a:xfrm>
        </p:spPr>
        <p:txBody>
          <a:bodyPr/>
          <a:lstStyle/>
          <a:p>
            <a:r>
              <a:rPr lang="bg-BG" b="1" dirty="0"/>
              <a:t>Природа</a:t>
            </a:r>
            <a:br>
              <a:rPr lang="bg-BG" b="1" dirty="0"/>
            </a:br>
            <a:endParaRPr lang="bg-BG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1161884" y="1190388"/>
            <a:ext cx="9360540" cy="1784824"/>
          </a:xfrm>
        </p:spPr>
        <p:txBody>
          <a:bodyPr/>
          <a:lstStyle/>
          <a:p>
            <a:pPr marL="0" indent="0">
              <a:buNone/>
            </a:pPr>
            <a:r>
              <a:rPr lang="bg-BG" dirty="0">
                <a:solidFill>
                  <a:schemeClr val="tx1"/>
                </a:solidFill>
              </a:rPr>
              <a:t>Швейцария е страна без излаз на море, намираща се в Западна Европа. Територията на Швейцария включва три природни региона: Планините </a:t>
            </a:r>
            <a:r>
              <a:rPr lang="bg-BG" dirty="0" err="1">
                <a:solidFill>
                  <a:schemeClr val="tx1"/>
                </a:solidFill>
              </a:rPr>
              <a:t>Юра</a:t>
            </a:r>
            <a:r>
              <a:rPr lang="bg-BG" dirty="0">
                <a:solidFill>
                  <a:schemeClr val="tx1"/>
                </a:solidFill>
              </a:rPr>
              <a:t> на север, </a:t>
            </a:r>
            <a:r>
              <a:rPr lang="bg-BG" dirty="0" smtClean="0">
                <a:solidFill>
                  <a:schemeClr val="tx1"/>
                </a:solidFill>
              </a:rPr>
              <a:t>Швейцарското плато</a:t>
            </a:r>
            <a:r>
              <a:rPr lang="bg-BG" dirty="0">
                <a:solidFill>
                  <a:schemeClr val="tx1"/>
                </a:solidFill>
              </a:rPr>
              <a:t> в центъра и Алпите на юг, които заемат 61% от цялата територия. Най-високият връх е връх </a:t>
            </a:r>
            <a:r>
              <a:rPr lang="bg-BG" dirty="0" err="1">
                <a:solidFill>
                  <a:schemeClr val="tx1"/>
                </a:solidFill>
              </a:rPr>
              <a:t>Дюфур</a:t>
            </a:r>
            <a:r>
              <a:rPr lang="bg-BG" dirty="0">
                <a:solidFill>
                  <a:schemeClr val="tx1"/>
                </a:solidFill>
              </a:rPr>
              <a:t> с височина 4634 м, намиращ се в Алпите.</a:t>
            </a:r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884" y="3108420"/>
            <a:ext cx="4447346" cy="26645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9230" y="3108420"/>
            <a:ext cx="3985146" cy="26645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53365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684212" y="709684"/>
            <a:ext cx="8534400" cy="1313217"/>
          </a:xfrm>
        </p:spPr>
        <p:txBody>
          <a:bodyPr/>
          <a:lstStyle/>
          <a:p>
            <a:r>
              <a:rPr lang="bg-BG" b="1" dirty="0"/>
              <a:t>Икономика</a:t>
            </a:r>
            <a:br>
              <a:rPr lang="bg-BG" b="1" dirty="0"/>
            </a:br>
            <a:endParaRPr lang="bg-BG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684212" y="1818480"/>
            <a:ext cx="10425066" cy="1729938"/>
          </a:xfrm>
        </p:spPr>
        <p:txBody>
          <a:bodyPr/>
          <a:lstStyle/>
          <a:p>
            <a:pPr marL="0" indent="0">
              <a:buNone/>
            </a:pPr>
            <a:r>
              <a:rPr lang="bg-BG" dirty="0">
                <a:solidFill>
                  <a:schemeClr val="tx1"/>
                </a:solidFill>
              </a:rPr>
              <a:t>Швейцария има пазарна икономика, една от най-развитите и стабилни в света. През по-голямата част от 20 век това е най-богатата страна в Европа. Швейцарският франк е една от най-силните световни валути и има най-нисък процент на инфлация.</a:t>
            </a:r>
          </a:p>
          <a:p>
            <a:pPr marL="0" indent="0">
              <a:buNone/>
            </a:pPr>
            <a:endParaRPr lang="bg-BG" dirty="0">
              <a:solidFill>
                <a:schemeClr val="tx1"/>
              </a:solidFill>
            </a:endParaRPr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197" y="3748996"/>
            <a:ext cx="3862318" cy="22422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62712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684212" y="474890"/>
            <a:ext cx="8869221" cy="1507067"/>
          </a:xfrm>
        </p:spPr>
        <p:txBody>
          <a:bodyPr/>
          <a:lstStyle/>
          <a:p>
            <a:r>
              <a:rPr lang="bg-BG" dirty="0"/>
              <a:t>Земеделие и селско стопанство</a:t>
            </a:r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684212" y="1586553"/>
            <a:ext cx="9592552" cy="2193877"/>
          </a:xfrm>
        </p:spPr>
        <p:txBody>
          <a:bodyPr/>
          <a:lstStyle/>
          <a:p>
            <a:pPr marL="0" indent="0">
              <a:buNone/>
            </a:pPr>
            <a:r>
              <a:rPr lang="bg-BG" dirty="0">
                <a:solidFill>
                  <a:schemeClr val="tx1"/>
                </a:solidFill>
              </a:rPr>
              <a:t>Швейцария има протекционистки закони по отношение на селскостопанския си сектор въпреки икономическата си обвързаност с Европейския съюз. Почти 70% от земеделието в страната е субсидирано от държавата, в сравнение със средното за ЕС ниво от 35%. Така се стимулира вътрешното производство</a:t>
            </a:r>
          </a:p>
          <a:p>
            <a:pPr marL="0" indent="0">
              <a:buNone/>
            </a:pPr>
            <a:endParaRPr lang="bg-BG" dirty="0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023" y="3780430"/>
            <a:ext cx="3634078" cy="24184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3759329"/>
            <a:ext cx="4480103" cy="24395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7516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684212" y="-88639"/>
            <a:ext cx="7149603" cy="1507067"/>
          </a:xfrm>
        </p:spPr>
        <p:txBody>
          <a:bodyPr/>
          <a:lstStyle/>
          <a:p>
            <a:r>
              <a:rPr lang="bg-BG" dirty="0" smtClean="0"/>
              <a:t>Промишленост и Туризъм</a:t>
            </a:r>
            <a:endParaRPr lang="bg-BG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684212" y="1433015"/>
            <a:ext cx="5975895" cy="245659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bg-BG" dirty="0">
                <a:solidFill>
                  <a:schemeClr val="tx1"/>
                </a:solidFill>
              </a:rPr>
              <a:t>Страната има добре развит промишлен сектор и компании с обширна дейност по целия свят, като </a:t>
            </a:r>
            <a:r>
              <a:rPr lang="bg-BG" dirty="0" err="1">
                <a:solidFill>
                  <a:schemeClr val="tx1"/>
                </a:solidFill>
              </a:rPr>
              <a:t>Nestlé</a:t>
            </a:r>
            <a:r>
              <a:rPr lang="bg-BG" dirty="0">
                <a:solidFill>
                  <a:schemeClr val="tx1"/>
                </a:solidFill>
              </a:rPr>
              <a:t> и </a:t>
            </a:r>
            <a:r>
              <a:rPr lang="bg-BG" dirty="0" err="1">
                <a:solidFill>
                  <a:schemeClr val="tx1"/>
                </a:solidFill>
              </a:rPr>
              <a:t>Novartis</a:t>
            </a:r>
            <a:r>
              <a:rPr lang="bg-BG" dirty="0">
                <a:solidFill>
                  <a:schemeClr val="tx1"/>
                </a:solidFill>
              </a:rPr>
              <a:t>. Основните промишлени сектори са машиностроенето, химическата промишленост, фармацевтиката и други.</a:t>
            </a:r>
          </a:p>
          <a:p>
            <a:pPr marL="0" indent="0">
              <a:buNone/>
            </a:pPr>
            <a:r>
              <a:rPr lang="bg-BG" dirty="0">
                <a:solidFill>
                  <a:schemeClr val="tx1"/>
                </a:solidFill>
              </a:rPr>
              <a:t>Швейцария е класическа страна на туризма. Годишно се посещава от над 10 </a:t>
            </a:r>
            <a:r>
              <a:rPr lang="bg-BG" dirty="0" err="1">
                <a:solidFill>
                  <a:schemeClr val="tx1"/>
                </a:solidFill>
              </a:rPr>
              <a:t>млн</a:t>
            </a:r>
            <a:r>
              <a:rPr lang="bg-BG" dirty="0">
                <a:solidFill>
                  <a:schemeClr val="tx1"/>
                </a:solidFill>
              </a:rPr>
              <a:t> </a:t>
            </a:r>
            <a:r>
              <a:rPr lang="bg-BG" dirty="0" smtClean="0">
                <a:solidFill>
                  <a:schemeClr val="tx1"/>
                </a:solidFill>
              </a:rPr>
              <a:t>туристи. Най-посещавани </a:t>
            </a:r>
            <a:r>
              <a:rPr lang="bg-BG" dirty="0">
                <a:solidFill>
                  <a:schemeClr val="tx1"/>
                </a:solidFill>
              </a:rPr>
              <a:t>са големите градове, езерата и зимните курорти.</a:t>
            </a:r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2" y="4657732"/>
            <a:ext cx="1924335" cy="19243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660" y="4657732"/>
            <a:ext cx="3078936" cy="19243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Картина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596" y="1665312"/>
            <a:ext cx="3751261" cy="2224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7905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bg-BG" b="1" dirty="0"/>
              <a:t>Население</a:t>
            </a:r>
            <a:br>
              <a:rPr lang="bg-BG" b="1" dirty="0"/>
            </a:br>
            <a:endParaRPr lang="bg-BG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684213" y="1674251"/>
            <a:ext cx="5266211" cy="44672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g-BG" dirty="0">
                <a:solidFill>
                  <a:schemeClr val="tx1"/>
                </a:solidFill>
              </a:rPr>
              <a:t>Населението на Швейцария е около 7 782 900 души, а средната му гъстота – около 181 д./km</a:t>
            </a:r>
            <a:r>
              <a:rPr lang="bg-BG" baseline="30000" dirty="0">
                <a:solidFill>
                  <a:schemeClr val="tx1"/>
                </a:solidFill>
              </a:rPr>
              <a:t>2</a:t>
            </a:r>
            <a:r>
              <a:rPr lang="bg-BG" dirty="0">
                <a:solidFill>
                  <a:schemeClr val="tx1"/>
                </a:solidFill>
              </a:rPr>
              <a:t>. Швейцария се намира на кръстопътя на няколко основни европейски култури, които оказват силно влияние върху езиците и културата на страната. Има четири официални езика – </a:t>
            </a:r>
            <a:r>
              <a:rPr lang="bg-BG" dirty="0" smtClean="0">
                <a:solidFill>
                  <a:schemeClr val="tx1"/>
                </a:solidFill>
              </a:rPr>
              <a:t>немски,</a:t>
            </a:r>
            <a:r>
              <a:rPr lang="bg-BG" dirty="0">
                <a:solidFill>
                  <a:schemeClr val="tx1"/>
                </a:solidFill>
              </a:rPr>
              <a:t> </a:t>
            </a:r>
            <a:r>
              <a:rPr lang="bg-BG" dirty="0" smtClean="0">
                <a:solidFill>
                  <a:schemeClr val="tx1"/>
                </a:solidFill>
              </a:rPr>
              <a:t>френски,</a:t>
            </a:r>
            <a:r>
              <a:rPr lang="bg-BG" dirty="0">
                <a:solidFill>
                  <a:schemeClr val="tx1"/>
                </a:solidFill>
              </a:rPr>
              <a:t> </a:t>
            </a:r>
            <a:r>
              <a:rPr lang="bg-BG" dirty="0" smtClean="0">
                <a:solidFill>
                  <a:schemeClr val="tx1"/>
                </a:solidFill>
              </a:rPr>
              <a:t>италианският</a:t>
            </a:r>
            <a:r>
              <a:rPr lang="bg-BG" dirty="0">
                <a:solidFill>
                  <a:schemeClr val="tx1"/>
                </a:solidFill>
              </a:rPr>
              <a:t> </a:t>
            </a:r>
            <a:r>
              <a:rPr lang="bg-BG" dirty="0" smtClean="0">
                <a:solidFill>
                  <a:schemeClr val="tx1"/>
                </a:solidFill>
              </a:rPr>
              <a:t>и</a:t>
            </a:r>
            <a:r>
              <a:rPr lang="bg-BG" dirty="0">
                <a:solidFill>
                  <a:schemeClr val="tx1"/>
                </a:solidFill>
              </a:rPr>
              <a:t> </a:t>
            </a:r>
            <a:r>
              <a:rPr lang="bg-BG" dirty="0" err="1" smtClean="0">
                <a:solidFill>
                  <a:schemeClr val="tx1"/>
                </a:solidFill>
              </a:rPr>
              <a:t>ретороманският</a:t>
            </a:r>
            <a:r>
              <a:rPr lang="bg-BG" dirty="0" smtClean="0">
                <a:solidFill>
                  <a:schemeClr val="tx1"/>
                </a:solidFill>
              </a:rPr>
              <a:t>. </a:t>
            </a:r>
            <a:endParaRPr lang="bg-BG" dirty="0">
              <a:solidFill>
                <a:schemeClr val="tx1"/>
              </a:solidFill>
            </a:endParaRPr>
          </a:p>
          <a:p>
            <a:endParaRPr lang="bg-BG" dirty="0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7425" y="1439333"/>
            <a:ext cx="2511188" cy="42969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4377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684212" y="324765"/>
            <a:ext cx="8534400" cy="1507067"/>
          </a:xfrm>
        </p:spPr>
        <p:txBody>
          <a:bodyPr/>
          <a:lstStyle/>
          <a:p>
            <a:r>
              <a:rPr lang="bg-BG" b="1" dirty="0"/>
              <a:t>Култура</a:t>
            </a:r>
            <a:br>
              <a:rPr lang="bg-BG" b="1" dirty="0"/>
            </a:br>
            <a:endParaRPr lang="bg-BG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684213" y="1228299"/>
            <a:ext cx="6262498" cy="52270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g-BG" dirty="0">
                <a:solidFill>
                  <a:schemeClr val="tx1"/>
                </a:solidFill>
              </a:rPr>
              <a:t>Характерна за Швейцария е липсата на хомогенна култура – френското, немското и италианското влияние са много силни. Въпреки различията си, различните езикови и културни региони споделят обща история, възгледи и традиции. </a:t>
            </a:r>
          </a:p>
          <a:p>
            <a:r>
              <a:rPr lang="bg-BG" dirty="0">
                <a:solidFill>
                  <a:schemeClr val="tx1"/>
                </a:solidFill>
              </a:rPr>
              <a:t>Традиционен за страната музикален инструмент е алпийският рог. </a:t>
            </a:r>
          </a:p>
          <a:p>
            <a:r>
              <a:rPr lang="bg-BG" dirty="0">
                <a:solidFill>
                  <a:schemeClr val="tx1"/>
                </a:solidFill>
              </a:rPr>
              <a:t>Дърворезбата е традиционно швейцарско изкуство. </a:t>
            </a:r>
          </a:p>
          <a:p>
            <a:r>
              <a:rPr lang="bg-BG" dirty="0">
                <a:solidFill>
                  <a:schemeClr val="tx1"/>
                </a:solidFill>
              </a:rPr>
              <a:t>Швейцария е наричана страната на шоколада заради голямото количество и разнообразие от шоколад.</a:t>
            </a:r>
          </a:p>
          <a:p>
            <a:pPr marL="0" indent="0">
              <a:buNone/>
            </a:pPr>
            <a:endParaRPr lang="bg-BG" dirty="0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712" y="2841411"/>
            <a:ext cx="3330052" cy="20623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711" y="324765"/>
            <a:ext cx="4153179" cy="25043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57120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516725" y="2017086"/>
            <a:ext cx="9906451" cy="1507067"/>
          </a:xfrm>
        </p:spPr>
        <p:txBody>
          <a:bodyPr>
            <a:noAutofit/>
          </a:bodyPr>
          <a:lstStyle/>
          <a:p>
            <a:r>
              <a:rPr lang="bg-BG" sz="4400" dirty="0" smtClean="0"/>
              <a:t>Благодаря за вниманието!</a:t>
            </a:r>
            <a:endParaRPr lang="bg-BG" sz="4400" dirty="0"/>
          </a:p>
        </p:txBody>
      </p:sp>
    </p:spTree>
    <p:extLst>
      <p:ext uri="{BB962C8B-B14F-4D97-AF65-F5344CB8AC3E}">
        <p14:creationId xmlns:p14="http://schemas.microsoft.com/office/powerpoint/2010/main" val="3494232792"/>
      </p:ext>
    </p:extLst>
  </p:cSld>
  <p:clrMapOvr>
    <a:masterClrMapping/>
  </p:clrMapOvr>
</p:sld>
</file>

<file path=ppt/theme/theme1.xml><?xml version="1.0" encoding="utf-8"?>
<a:theme xmlns:a="http://schemas.openxmlformats.org/drawingml/2006/main" name="Сегмент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69</TotalTime>
  <Words>145</Words>
  <Application>Microsoft Office PowerPoint</Application>
  <PresentationFormat>Широк екран</PresentationFormat>
  <Paragraphs>21</Paragraphs>
  <Slides>9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Сегмент</vt:lpstr>
      <vt:lpstr>Швейцария</vt:lpstr>
      <vt:lpstr>Държавно устройство </vt:lpstr>
      <vt:lpstr>Природа </vt:lpstr>
      <vt:lpstr>Икономика </vt:lpstr>
      <vt:lpstr>Земеделие и селско стопанство</vt:lpstr>
      <vt:lpstr>Промишленост и Туризъм</vt:lpstr>
      <vt:lpstr>Население </vt:lpstr>
      <vt:lpstr>Култура </vt:lpstr>
      <vt:lpstr>Благодаря за вниманието!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Швейцария</dc:title>
  <dc:creator>Boris</dc:creator>
  <cp:lastModifiedBy>Boris</cp:lastModifiedBy>
  <cp:revision>8</cp:revision>
  <dcterms:created xsi:type="dcterms:W3CDTF">2017-03-30T15:16:04Z</dcterms:created>
  <dcterms:modified xsi:type="dcterms:W3CDTF">2017-03-30T18:40:23Z</dcterms:modified>
</cp:coreProperties>
</file>

<file path=docProps/thumbnail.jpeg>
</file>